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9" r:id="rId4"/>
  </p:sldMasterIdLst>
  <p:sldIdLst>
    <p:sldId id="325" r:id="rId5"/>
    <p:sldId id="326" r:id="rId6"/>
    <p:sldId id="391" r:id="rId7"/>
    <p:sldId id="392" r:id="rId8"/>
    <p:sldId id="393" r:id="rId9"/>
    <p:sldId id="348" r:id="rId10"/>
    <p:sldId id="349" r:id="rId11"/>
    <p:sldId id="351" r:id="rId12"/>
    <p:sldId id="343" r:id="rId13"/>
    <p:sldId id="390" r:id="rId14"/>
    <p:sldId id="350" r:id="rId15"/>
    <p:sldId id="353" r:id="rId16"/>
    <p:sldId id="38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8CC63F"/>
    <a:srgbClr val="54834B"/>
    <a:srgbClr val="293A34"/>
    <a:srgbClr val="2D3C37"/>
    <a:srgbClr val="2C3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6"/>
    <p:restoredTop sz="96208"/>
  </p:normalViewPr>
  <p:slideViewPr>
    <p:cSldViewPr snapToGrid="0" snapToObjects="1">
      <p:cViewPr varScale="1">
        <p:scale>
          <a:sx n="147" d="100"/>
          <a:sy n="147" d="100"/>
        </p:scale>
        <p:origin x="224" y="1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062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568204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076050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9775305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1541608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437231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15450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807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311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10/18/21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122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10/18/21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965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BC1C18-307B-4F68-A007-B5B542270E8D}" type="datetimeFigureOut">
              <a:rPr lang="en-US" smtClean="0"/>
              <a:t>10/18/21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982902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10/18/21</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518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10/18/21</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14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10/18/21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258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10/18/21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79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BC1C18-307B-4F68-A007-B5B542270E8D}" type="datetimeFigureOut">
              <a:rPr lang="en-US" smtClean="0"/>
              <a:t>10/18/21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57962342"/>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picture containing drawing, clock&#10;&#10;Description automatically generated">
            <a:extLst>
              <a:ext uri="{FF2B5EF4-FFF2-40B4-BE49-F238E27FC236}">
                <a16:creationId xmlns:a16="http://schemas.microsoft.com/office/drawing/2014/main" id="{8F3F82BA-CD11-6944-B04F-7D50A98F3E41}"/>
              </a:ext>
            </a:extLst>
          </p:cNvPr>
          <p:cNvPicPr>
            <a:picLocks noGrp="1" noChangeAspect="1"/>
          </p:cNvPicPr>
          <p:nvPr>
            <p:ph idx="1"/>
          </p:nvPr>
        </p:nvPicPr>
        <p:blipFill>
          <a:blip r:embed="rId2"/>
          <a:stretch>
            <a:fillRect/>
          </a:stretch>
        </p:blipFill>
        <p:spPr>
          <a:xfrm>
            <a:off x="3324753" y="1762242"/>
            <a:ext cx="5375661" cy="2862262"/>
          </a:xfrm>
          <a:effectLst/>
        </p:spPr>
      </p:pic>
      <p:pic>
        <p:nvPicPr>
          <p:cNvPr id="7" name="Picture 6" descr="A picture containing drawing&#10;&#10;Description automatically generated">
            <a:extLst>
              <a:ext uri="{FF2B5EF4-FFF2-40B4-BE49-F238E27FC236}">
                <a16:creationId xmlns:a16="http://schemas.microsoft.com/office/drawing/2014/main" id="{4F06E757-1C51-9641-80EF-012F80AC9E24}"/>
              </a:ext>
            </a:extLst>
          </p:cNvPr>
          <p:cNvPicPr>
            <a:picLocks noChangeAspect="1"/>
          </p:cNvPicPr>
          <p:nvPr/>
        </p:nvPicPr>
        <p:blipFill>
          <a:blip r:embed="rId3"/>
          <a:stretch>
            <a:fillRect/>
          </a:stretch>
        </p:blipFill>
        <p:spPr>
          <a:xfrm>
            <a:off x="10273720" y="5937235"/>
            <a:ext cx="1587500" cy="482600"/>
          </a:xfrm>
          <a:prstGeom prst="rect">
            <a:avLst/>
          </a:prstGeom>
        </p:spPr>
      </p:pic>
      <p:sp>
        <p:nvSpPr>
          <p:cNvPr id="8" name="Rectangle 7">
            <a:extLst>
              <a:ext uri="{FF2B5EF4-FFF2-40B4-BE49-F238E27FC236}">
                <a16:creationId xmlns:a16="http://schemas.microsoft.com/office/drawing/2014/main" id="{4F02BDED-95FE-8B41-93F0-41994471BE20}"/>
              </a:ext>
            </a:extLst>
          </p:cNvPr>
          <p:cNvSpPr/>
          <p:nvPr/>
        </p:nvSpPr>
        <p:spPr>
          <a:xfrm>
            <a:off x="9995694" y="5840778"/>
            <a:ext cx="616822" cy="307777"/>
          </a:xfrm>
          <a:prstGeom prst="rect">
            <a:avLst/>
          </a:prstGeom>
        </p:spPr>
        <p:txBody>
          <a:bodyPr wrap="square">
            <a:spAutoFit/>
          </a:bodyPr>
          <a:lstStyle/>
          <a:p>
            <a:r>
              <a:rPr lang="en-US" sz="1400" dirty="0">
                <a:latin typeface="Arial Rounded MT Bold" panose="020F0704030504030204" pitchFamily="34" charset="77"/>
              </a:rPr>
              <a:t>by</a:t>
            </a:r>
          </a:p>
        </p:txBody>
      </p:sp>
    </p:spTree>
    <p:extLst>
      <p:ext uri="{BB962C8B-B14F-4D97-AF65-F5344CB8AC3E}">
        <p14:creationId xmlns:p14="http://schemas.microsoft.com/office/powerpoint/2010/main" val="72473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99292-F8CC-704F-8075-837A5E46924F}"/>
              </a:ext>
            </a:extLst>
          </p:cNvPr>
          <p:cNvPicPr>
            <a:picLocks noChangeAspect="1"/>
          </p:cNvPicPr>
          <p:nvPr/>
        </p:nvPicPr>
        <p:blipFill>
          <a:blip r:embed="rId2"/>
          <a:srcRect/>
          <a:stretch/>
        </p:blipFill>
        <p:spPr>
          <a:xfrm>
            <a:off x="115363" y="679466"/>
            <a:ext cx="11961274" cy="5662340"/>
          </a:xfrm>
          <a:prstGeom prst="rect">
            <a:avLst/>
          </a:prstGeom>
        </p:spPr>
      </p:pic>
    </p:spTree>
    <p:extLst>
      <p:ext uri="{BB962C8B-B14F-4D97-AF65-F5344CB8AC3E}">
        <p14:creationId xmlns:p14="http://schemas.microsoft.com/office/powerpoint/2010/main" val="22013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logo&#10;&#10;Description automatically generated with low confidence">
            <a:extLst>
              <a:ext uri="{FF2B5EF4-FFF2-40B4-BE49-F238E27FC236}">
                <a16:creationId xmlns:a16="http://schemas.microsoft.com/office/drawing/2014/main" id="{32DB4176-5F31-AA47-9E53-40141053CD89}"/>
              </a:ext>
            </a:extLst>
          </p:cNvPr>
          <p:cNvPicPr>
            <a:picLocks noChangeAspect="1"/>
          </p:cNvPicPr>
          <p:nvPr/>
        </p:nvPicPr>
        <p:blipFill>
          <a:blip r:embed="rId2"/>
          <a:stretch>
            <a:fillRect/>
          </a:stretch>
        </p:blipFill>
        <p:spPr>
          <a:xfrm>
            <a:off x="628675" y="1989514"/>
            <a:ext cx="1829622" cy="1157681"/>
          </a:xfrm>
          <a:prstGeom prst="rect">
            <a:avLst/>
          </a:prstGeom>
        </p:spPr>
      </p:pic>
      <p:pic>
        <p:nvPicPr>
          <p:cNvPr id="6" name="Picture 5">
            <a:extLst>
              <a:ext uri="{FF2B5EF4-FFF2-40B4-BE49-F238E27FC236}">
                <a16:creationId xmlns:a16="http://schemas.microsoft.com/office/drawing/2014/main" id="{0B6F3251-27EF-8947-89A9-8F8309E0072A}"/>
              </a:ext>
            </a:extLst>
          </p:cNvPr>
          <p:cNvPicPr>
            <a:picLocks noChangeAspect="1"/>
          </p:cNvPicPr>
          <p:nvPr/>
        </p:nvPicPr>
        <p:blipFill>
          <a:blip r:embed="rId3"/>
          <a:stretch>
            <a:fillRect/>
          </a:stretch>
        </p:blipFill>
        <p:spPr>
          <a:xfrm>
            <a:off x="175992" y="3147195"/>
            <a:ext cx="2734987" cy="30950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1EDF14F4-5ECE-1F46-AC65-8B5ABA2463B7}"/>
              </a:ext>
            </a:extLst>
          </p:cNvPr>
          <p:cNvPicPr>
            <a:picLocks noChangeAspect="1"/>
          </p:cNvPicPr>
          <p:nvPr/>
        </p:nvPicPr>
        <p:blipFill>
          <a:blip r:embed="rId4"/>
          <a:stretch>
            <a:fillRect/>
          </a:stretch>
        </p:blipFill>
        <p:spPr>
          <a:xfrm>
            <a:off x="3010435" y="-57400"/>
            <a:ext cx="9181565" cy="6915400"/>
          </a:xfrm>
          <a:prstGeom prst="rect">
            <a:avLst/>
          </a:prstGeom>
        </p:spPr>
      </p:pic>
    </p:spTree>
    <p:extLst>
      <p:ext uri="{BB962C8B-B14F-4D97-AF65-F5344CB8AC3E}">
        <p14:creationId xmlns:p14="http://schemas.microsoft.com/office/powerpoint/2010/main" val="497374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BA4DD-9A60-2A47-BEC2-943A5D9BBE40}"/>
              </a:ext>
            </a:extLst>
          </p:cNvPr>
          <p:cNvSpPr>
            <a:spLocks noGrp="1"/>
          </p:cNvSpPr>
          <p:nvPr>
            <p:ph type="title"/>
          </p:nvPr>
        </p:nvSpPr>
        <p:spPr>
          <a:xfrm>
            <a:off x="3027750" y="574040"/>
            <a:ext cx="8596668" cy="1320800"/>
          </a:xfrm>
        </p:spPr>
        <p:txBody>
          <a:bodyPr/>
          <a:lstStyle/>
          <a:p>
            <a:r>
              <a:rPr lang="en-US" b="1" dirty="0"/>
              <a:t>Benefits to Your Customer</a:t>
            </a:r>
          </a:p>
        </p:txBody>
      </p:sp>
      <p:sp>
        <p:nvSpPr>
          <p:cNvPr id="4" name="TextBox 3">
            <a:extLst>
              <a:ext uri="{FF2B5EF4-FFF2-40B4-BE49-F238E27FC236}">
                <a16:creationId xmlns:a16="http://schemas.microsoft.com/office/drawing/2014/main" id="{B998CD95-0DBF-7746-B9F8-260D70F3317A}"/>
              </a:ext>
            </a:extLst>
          </p:cNvPr>
          <p:cNvSpPr txBox="1"/>
          <p:nvPr/>
        </p:nvSpPr>
        <p:spPr>
          <a:xfrm>
            <a:off x="677310" y="1605232"/>
            <a:ext cx="10533888" cy="5293757"/>
          </a:xfrm>
          <a:prstGeom prst="rect">
            <a:avLst/>
          </a:prstGeom>
          <a:noFill/>
        </p:spPr>
        <p:txBody>
          <a:bodyPr wrap="square" numCol="1" rtlCol="0">
            <a:spAutoFit/>
          </a:bodyPr>
          <a:lstStyle/>
          <a:p>
            <a:pPr marL="342900" indent="-342900">
              <a:buFont typeface="Arial" panose="020B0604020202020204" pitchFamily="34" charset="0"/>
              <a:buChar char="•"/>
            </a:pPr>
            <a:r>
              <a:rPr lang="en-US" dirty="0"/>
              <a:t>Industry Leading Source Switching </a:t>
            </a:r>
          </a:p>
          <a:p>
            <a:r>
              <a:rPr lang="en-US" sz="1600" dirty="0"/>
              <a:t>Fast switching, any source to any displays, unlimited source repeating</a:t>
            </a:r>
          </a:p>
          <a:p>
            <a:pPr marL="342900" indent="-342900">
              <a:buFont typeface="Arial" panose="020B0604020202020204" pitchFamily="34" charset="0"/>
              <a:buChar char="•"/>
            </a:pPr>
            <a:r>
              <a:rPr lang="en-US" dirty="0"/>
              <a:t>Video Walls</a:t>
            </a:r>
          </a:p>
          <a:p>
            <a:r>
              <a:rPr lang="en-US" sz="1600" dirty="0"/>
              <a:t>Unlimited amount of video walls, up to 64 panel support, easy to set up and use, 90 &amp;180 rotation</a:t>
            </a:r>
          </a:p>
          <a:p>
            <a:pPr marL="342900" indent="-342900">
              <a:buFont typeface="Arial" panose="020B0604020202020204" pitchFamily="34" charset="0"/>
              <a:buChar char="•"/>
            </a:pPr>
            <a:r>
              <a:rPr lang="en-US" dirty="0"/>
              <a:t>Distance Runs</a:t>
            </a:r>
          </a:p>
          <a:p>
            <a:r>
              <a:rPr lang="en-US" sz="1600" dirty="0"/>
              <a:t>SFP’s allow for long runs that can go miles and miles</a:t>
            </a:r>
          </a:p>
          <a:p>
            <a:pPr marL="342900" indent="-342900">
              <a:buFont typeface="Arial" panose="020B0604020202020204" pitchFamily="34" charset="0"/>
              <a:buChar char="•"/>
            </a:pPr>
            <a:r>
              <a:rPr lang="en-US" dirty="0"/>
              <a:t>10 Year Warranty</a:t>
            </a:r>
          </a:p>
          <a:p>
            <a:r>
              <a:rPr lang="en-US" sz="1600" dirty="0"/>
              <a:t>Peace of Mind knowing we have your back if something happens</a:t>
            </a:r>
          </a:p>
          <a:p>
            <a:pPr marL="342900" indent="-342900">
              <a:buFont typeface="Arial" panose="020B0604020202020204" pitchFamily="34" charset="0"/>
              <a:buChar char="•"/>
            </a:pPr>
            <a:r>
              <a:rPr lang="en-US" dirty="0"/>
              <a:t>Expandable</a:t>
            </a:r>
          </a:p>
          <a:p>
            <a:r>
              <a:rPr lang="en-US" sz="1600" dirty="0"/>
              <a:t>Add limitless sources or TV’s easily</a:t>
            </a:r>
          </a:p>
          <a:p>
            <a:pPr marL="342900" indent="-342900">
              <a:buFont typeface="Arial" panose="020B0604020202020204" pitchFamily="34" charset="0"/>
              <a:buChar char="•"/>
            </a:pPr>
            <a:r>
              <a:rPr lang="en-US" dirty="0"/>
              <a:t>Control System Compatibility</a:t>
            </a:r>
          </a:p>
          <a:p>
            <a:r>
              <a:rPr lang="en-US" sz="1600" dirty="0"/>
              <a:t>Crestron, Q-SYS , and more</a:t>
            </a:r>
          </a:p>
          <a:p>
            <a:pPr marL="342900" indent="-342900">
              <a:buFont typeface="Arial" panose="020B0604020202020204" pitchFamily="34" charset="0"/>
              <a:buChar char="•"/>
            </a:pPr>
            <a:r>
              <a:rPr lang="en-US" dirty="0"/>
              <a:t>Extremely Quiet and Low Heat</a:t>
            </a:r>
          </a:p>
          <a:p>
            <a:r>
              <a:rPr lang="en-US" sz="1600" dirty="0"/>
              <a:t>No fans equal zero DB’s! We engineered this system to remain cool</a:t>
            </a:r>
          </a:p>
          <a:p>
            <a:pPr marL="342900" indent="-342900">
              <a:buFont typeface="Arial" panose="020B0604020202020204" pitchFamily="34" charset="0"/>
              <a:buChar char="•"/>
            </a:pPr>
            <a:r>
              <a:rPr lang="en-US" dirty="0"/>
              <a:t>Serviceability </a:t>
            </a:r>
          </a:p>
          <a:p>
            <a:r>
              <a:rPr lang="en-US" sz="1600" dirty="0"/>
              <a:t>Built in monitoring and diagnosis and the ability to HOT SWAP components</a:t>
            </a:r>
          </a:p>
          <a:p>
            <a:pPr marL="342900" indent="-342900">
              <a:buFont typeface="Arial" panose="020B0604020202020204" pitchFamily="34" charset="0"/>
              <a:buChar char="•"/>
            </a:pPr>
            <a:r>
              <a:rPr lang="en-US" sz="1600" dirty="0"/>
              <a:t>A System that Works</a:t>
            </a:r>
          </a:p>
          <a:p>
            <a:r>
              <a:rPr lang="en-US" sz="1600" dirty="0"/>
              <a:t>Peace of mind that you are always going to get a picture when you connect a device</a:t>
            </a:r>
          </a:p>
          <a:p>
            <a:endParaRPr lang="en-US" sz="1600" dirty="0"/>
          </a:p>
          <a:p>
            <a:endParaRPr lang="en-US" dirty="0"/>
          </a:p>
        </p:txBody>
      </p:sp>
      <p:pic>
        <p:nvPicPr>
          <p:cNvPr id="5" name="Content Placeholder 9" descr="A picture containing drawing, clock&#10;&#10;Description automatically generated">
            <a:extLst>
              <a:ext uri="{FF2B5EF4-FFF2-40B4-BE49-F238E27FC236}">
                <a16:creationId xmlns:a16="http://schemas.microsoft.com/office/drawing/2014/main" id="{1CECA806-473E-594D-BB54-D4F1C6B429DD}"/>
              </a:ext>
            </a:extLst>
          </p:cNvPr>
          <p:cNvPicPr>
            <a:picLocks noChangeAspect="1"/>
          </p:cNvPicPr>
          <p:nvPr/>
        </p:nvPicPr>
        <p:blipFill>
          <a:blip r:embed="rId2"/>
          <a:stretch>
            <a:fillRect/>
          </a:stretch>
        </p:blipFill>
        <p:spPr>
          <a:xfrm>
            <a:off x="254818" y="205232"/>
            <a:ext cx="2099546" cy="1117900"/>
          </a:xfrm>
          <a:prstGeom prst="rect">
            <a:avLst/>
          </a:prstGeom>
        </p:spPr>
      </p:pic>
      <p:pic>
        <p:nvPicPr>
          <p:cNvPr id="7" name="Picture 6" descr="Logo&#10;&#10;Description automatically generated">
            <a:extLst>
              <a:ext uri="{FF2B5EF4-FFF2-40B4-BE49-F238E27FC236}">
                <a16:creationId xmlns:a16="http://schemas.microsoft.com/office/drawing/2014/main" id="{D5881AC1-2C2C-A14D-8855-1781081F7354}"/>
              </a:ext>
            </a:extLst>
          </p:cNvPr>
          <p:cNvPicPr>
            <a:picLocks noChangeAspect="1"/>
          </p:cNvPicPr>
          <p:nvPr/>
        </p:nvPicPr>
        <p:blipFill>
          <a:blip r:embed="rId3"/>
          <a:stretch>
            <a:fillRect/>
          </a:stretch>
        </p:blipFill>
        <p:spPr>
          <a:xfrm>
            <a:off x="8144256" y="3275946"/>
            <a:ext cx="2957214" cy="2957214"/>
          </a:xfrm>
          <a:prstGeom prst="rect">
            <a:avLst/>
          </a:prstGeom>
        </p:spPr>
      </p:pic>
    </p:spTree>
    <p:extLst>
      <p:ext uri="{BB962C8B-B14F-4D97-AF65-F5344CB8AC3E}">
        <p14:creationId xmlns:p14="http://schemas.microsoft.com/office/powerpoint/2010/main" val="2046858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E61E-C9C2-B444-BB8D-1C80EB5DC95B}"/>
              </a:ext>
            </a:extLst>
          </p:cNvPr>
          <p:cNvSpPr>
            <a:spLocks noGrp="1"/>
          </p:cNvSpPr>
          <p:nvPr>
            <p:ph type="title"/>
          </p:nvPr>
        </p:nvSpPr>
        <p:spPr>
          <a:xfrm>
            <a:off x="151746" y="1255776"/>
            <a:ext cx="8596668" cy="1320800"/>
          </a:xfrm>
        </p:spPr>
        <p:txBody>
          <a:bodyPr>
            <a:normAutofit/>
          </a:bodyPr>
          <a:lstStyle/>
          <a:p>
            <a:pPr algn="l"/>
            <a:r>
              <a:rPr lang="en-US" sz="5400" b="1" dirty="0"/>
              <a:t>Questions?</a:t>
            </a:r>
          </a:p>
        </p:txBody>
      </p:sp>
      <p:sp>
        <p:nvSpPr>
          <p:cNvPr id="3" name="Subtitle 2">
            <a:extLst>
              <a:ext uri="{FF2B5EF4-FFF2-40B4-BE49-F238E27FC236}">
                <a16:creationId xmlns:a16="http://schemas.microsoft.com/office/drawing/2014/main" id="{F805A27B-DC53-1F45-90F0-7346B38C7879}"/>
              </a:ext>
            </a:extLst>
          </p:cNvPr>
          <p:cNvSpPr>
            <a:spLocks noGrp="1"/>
          </p:cNvSpPr>
          <p:nvPr>
            <p:ph idx="1"/>
          </p:nvPr>
        </p:nvSpPr>
        <p:spPr>
          <a:xfrm>
            <a:off x="223375" y="2160207"/>
            <a:ext cx="3085882" cy="4486275"/>
          </a:xfrm>
        </p:spPr>
        <p:txBody>
          <a:bodyPr/>
          <a:lstStyle/>
          <a:p>
            <a:pPr marL="0" indent="0" algn="l">
              <a:buNone/>
            </a:pPr>
            <a:r>
              <a:rPr lang="en-US" dirty="0"/>
              <a:t>We can’t wait to work together to bring the very best in Audio/Video Distribution to your clients. </a:t>
            </a:r>
          </a:p>
        </p:txBody>
      </p:sp>
      <p:pic>
        <p:nvPicPr>
          <p:cNvPr id="8" name="Picture 7" descr="Diagram&#10;&#10;Description automatically generated">
            <a:extLst>
              <a:ext uri="{FF2B5EF4-FFF2-40B4-BE49-F238E27FC236}">
                <a16:creationId xmlns:a16="http://schemas.microsoft.com/office/drawing/2014/main" id="{8047C0A3-D462-9E4C-A338-DA60A7DF859C}"/>
              </a:ext>
            </a:extLst>
          </p:cNvPr>
          <p:cNvPicPr>
            <a:picLocks noChangeAspect="1"/>
          </p:cNvPicPr>
          <p:nvPr/>
        </p:nvPicPr>
        <p:blipFill>
          <a:blip r:embed="rId2"/>
          <a:stretch>
            <a:fillRect/>
          </a:stretch>
        </p:blipFill>
        <p:spPr>
          <a:xfrm>
            <a:off x="4102272" y="627888"/>
            <a:ext cx="7613016" cy="5602224"/>
          </a:xfrm>
          <a:prstGeom prst="rect">
            <a:avLst/>
          </a:prstGeom>
        </p:spPr>
      </p:pic>
    </p:spTree>
    <p:extLst>
      <p:ext uri="{BB962C8B-B14F-4D97-AF65-F5344CB8AC3E}">
        <p14:creationId xmlns:p14="http://schemas.microsoft.com/office/powerpoint/2010/main" val="972795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5" name="Content Placeholder 5">
            <a:extLst>
              <a:ext uri="{FF2B5EF4-FFF2-40B4-BE49-F238E27FC236}">
                <a16:creationId xmlns:a16="http://schemas.microsoft.com/office/drawing/2014/main" id="{5DFBAC73-C571-ED44-8B1B-0CEDAC5312E2}"/>
              </a:ext>
            </a:extLst>
          </p:cNvPr>
          <p:cNvSpPr txBox="1">
            <a:spLocks/>
          </p:cNvSpPr>
          <p:nvPr/>
        </p:nvSpPr>
        <p:spPr>
          <a:xfrm>
            <a:off x="528084" y="1368749"/>
            <a:ext cx="11052030" cy="5085513"/>
          </a:xfrm>
          <a:prstGeom prst="rect">
            <a:avLst/>
          </a:prstGeom>
        </p:spPr>
        <p:txBody>
          <a:bodyPr vert="horz" lIns="91440" tIns="45720" rIns="91440" bIns="45720" rtlCol="0" anchor="t">
            <a:normAutofit fontScale="92500" lnSpcReduction="2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en-US" dirty="0"/>
              <a:t>The </a:t>
            </a:r>
            <a:r>
              <a:rPr lang="en-US" dirty="0" err="1"/>
              <a:t>MXNet</a:t>
            </a:r>
            <a:r>
              <a:rPr lang="en-US" dirty="0"/>
              <a:t> (Networked Technology Ecosystem) is a Networked AV line of products from </a:t>
            </a:r>
            <a:r>
              <a:rPr lang="en-US" dirty="0" err="1"/>
              <a:t>AVPro</a:t>
            </a:r>
            <a:r>
              <a:rPr lang="en-US" dirty="0"/>
              <a:t> Edge. This technology uses a traditional networking infrastructure to route Audio Video &amp; USB signals throughout large scale systems that have limitless sources and displays. Inside the system you can route or repeat the sources to any of the connected displays. This entire Ecosystem is able to be controlled through any control system. </a:t>
            </a:r>
          </a:p>
          <a:p>
            <a:pPr marL="0" indent="0">
              <a:buNone/>
            </a:pPr>
            <a:r>
              <a:rPr lang="en-US" sz="2800" dirty="0" err="1"/>
              <a:t>MXNet</a:t>
            </a:r>
            <a:r>
              <a:rPr lang="en-US" sz="2800" dirty="0"/>
              <a:t> Ecosystem Components</a:t>
            </a:r>
            <a:r>
              <a:rPr lang="en-US" sz="2600" dirty="0"/>
              <a:t>:</a:t>
            </a:r>
          </a:p>
          <a:p>
            <a:pPr lvl="1"/>
            <a:r>
              <a:rPr lang="en-US" sz="2600" dirty="0"/>
              <a:t>Network Switches</a:t>
            </a:r>
          </a:p>
          <a:p>
            <a:pPr lvl="1"/>
            <a:r>
              <a:rPr lang="en-US" sz="2600" dirty="0"/>
              <a:t>Encoder</a:t>
            </a:r>
          </a:p>
          <a:p>
            <a:pPr lvl="1"/>
            <a:r>
              <a:rPr lang="en-US" sz="2600" dirty="0"/>
              <a:t>Decoder</a:t>
            </a:r>
          </a:p>
          <a:p>
            <a:pPr lvl="1"/>
            <a:r>
              <a:rPr lang="en-US" sz="2600" dirty="0"/>
              <a:t>Controller</a:t>
            </a:r>
          </a:p>
          <a:p>
            <a:pPr lvl="1"/>
            <a:r>
              <a:rPr lang="en-US" sz="2600" dirty="0"/>
              <a:t>SFP adapters 10G and 1G</a:t>
            </a:r>
            <a:endParaRPr lang="en-US" sz="2200" dirty="0"/>
          </a:p>
          <a:p>
            <a:pPr lvl="1"/>
            <a:endParaRPr lang="en-US" sz="3000" dirty="0"/>
          </a:p>
          <a:p>
            <a:pPr marL="0" indent="0">
              <a:buNone/>
            </a:pPr>
            <a:endParaRPr lang="en-US" dirty="0"/>
          </a:p>
        </p:txBody>
      </p:sp>
      <p:sp>
        <p:nvSpPr>
          <p:cNvPr id="7" name="Title 4">
            <a:extLst>
              <a:ext uri="{FF2B5EF4-FFF2-40B4-BE49-F238E27FC236}">
                <a16:creationId xmlns:a16="http://schemas.microsoft.com/office/drawing/2014/main" id="{48D53A4F-C8AB-FB49-A17D-90A3CB9D8965}"/>
              </a:ext>
            </a:extLst>
          </p:cNvPr>
          <p:cNvSpPr>
            <a:spLocks noGrp="1"/>
          </p:cNvSpPr>
          <p:nvPr>
            <p:ph type="title"/>
          </p:nvPr>
        </p:nvSpPr>
        <p:spPr>
          <a:xfrm>
            <a:off x="528084" y="525556"/>
            <a:ext cx="7958331" cy="1077229"/>
          </a:xfrm>
        </p:spPr>
        <p:txBody>
          <a:bodyPr>
            <a:normAutofit fontScale="90000"/>
          </a:bodyPr>
          <a:lstStyle/>
          <a:p>
            <a:pPr algn="l"/>
            <a:r>
              <a:rPr lang="en-US" sz="3600" b="1" dirty="0"/>
              <a:t>What is the </a:t>
            </a:r>
            <a:r>
              <a:rPr lang="en-US" sz="3600" b="1" dirty="0" err="1"/>
              <a:t>MXNet</a:t>
            </a:r>
            <a:r>
              <a:rPr lang="en-US" sz="3600" b="1" dirty="0"/>
              <a:t> Ecosystem?</a:t>
            </a:r>
            <a:br>
              <a:rPr lang="en-US" sz="3600" b="1" dirty="0"/>
            </a:br>
            <a:endParaRPr lang="en-US" b="1" dirty="0"/>
          </a:p>
        </p:txBody>
      </p:sp>
      <p:pic>
        <p:nvPicPr>
          <p:cNvPr id="6" name="Picture 5" descr="A close-up of a computer&#10;&#10;Description automatically generated with low confidence">
            <a:extLst>
              <a:ext uri="{FF2B5EF4-FFF2-40B4-BE49-F238E27FC236}">
                <a16:creationId xmlns:a16="http://schemas.microsoft.com/office/drawing/2014/main" id="{C727DCC0-D9A5-EA4A-B752-1E7B2038171D}"/>
              </a:ext>
            </a:extLst>
          </p:cNvPr>
          <p:cNvPicPr>
            <a:picLocks noChangeAspect="1"/>
          </p:cNvPicPr>
          <p:nvPr/>
        </p:nvPicPr>
        <p:blipFill>
          <a:blip r:embed="rId2"/>
          <a:stretch>
            <a:fillRect/>
          </a:stretch>
        </p:blipFill>
        <p:spPr>
          <a:xfrm>
            <a:off x="5069958" y="4720104"/>
            <a:ext cx="7620000" cy="2197100"/>
          </a:xfrm>
          <a:prstGeom prst="rect">
            <a:avLst/>
          </a:prstGeom>
        </p:spPr>
      </p:pic>
      <p:pic>
        <p:nvPicPr>
          <p:cNvPr id="4" name="Picture 3">
            <a:extLst>
              <a:ext uri="{FF2B5EF4-FFF2-40B4-BE49-F238E27FC236}">
                <a16:creationId xmlns:a16="http://schemas.microsoft.com/office/drawing/2014/main" id="{828237C0-11CF-D344-A4C5-0C69177F698F}"/>
              </a:ext>
            </a:extLst>
          </p:cNvPr>
          <p:cNvPicPr>
            <a:picLocks noChangeAspect="1"/>
          </p:cNvPicPr>
          <p:nvPr/>
        </p:nvPicPr>
        <p:blipFill>
          <a:blip r:embed="rId3"/>
          <a:srcRect/>
          <a:stretch/>
        </p:blipFill>
        <p:spPr>
          <a:xfrm>
            <a:off x="6096000" y="3572928"/>
            <a:ext cx="5567916" cy="224572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5BBF0CF4-E81E-064E-9502-252FA5EEF83B}"/>
              </a:ext>
            </a:extLst>
          </p:cNvPr>
          <p:cNvPicPr>
            <a:picLocks noChangeAspect="1"/>
          </p:cNvPicPr>
          <p:nvPr/>
        </p:nvPicPr>
        <p:blipFill>
          <a:blip r:embed="rId4"/>
          <a:stretch>
            <a:fillRect/>
          </a:stretch>
        </p:blipFill>
        <p:spPr>
          <a:xfrm rot="320435">
            <a:off x="7421550" y="3357290"/>
            <a:ext cx="1671315" cy="1695984"/>
          </a:xfrm>
          <a:prstGeom prst="rect">
            <a:avLst/>
          </a:prstGeom>
        </p:spPr>
      </p:pic>
    </p:spTree>
    <p:extLst>
      <p:ext uri="{BB962C8B-B14F-4D97-AF65-F5344CB8AC3E}">
        <p14:creationId xmlns:p14="http://schemas.microsoft.com/office/powerpoint/2010/main" val="422641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5">
            <a:extLst>
              <a:ext uri="{FF2B5EF4-FFF2-40B4-BE49-F238E27FC236}">
                <a16:creationId xmlns:a16="http://schemas.microsoft.com/office/drawing/2014/main" id="{5DFBAC73-C571-ED44-8B1B-0CEDAC5312E2}"/>
              </a:ext>
            </a:extLst>
          </p:cNvPr>
          <p:cNvSpPr txBox="1">
            <a:spLocks/>
          </p:cNvSpPr>
          <p:nvPr/>
        </p:nvSpPr>
        <p:spPr>
          <a:xfrm>
            <a:off x="528084" y="1368749"/>
            <a:ext cx="11052030" cy="5085513"/>
          </a:xfrm>
          <a:prstGeom prst="rect">
            <a:avLst/>
          </a:prstGeom>
        </p:spPr>
        <p:txBody>
          <a:bodyPr vert="horz" lIns="91440" tIns="45720" rIns="91440" bIns="45720" rtlCol="0" anchor="t">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en-US" dirty="0"/>
              <a:t>Sleek looking, Wall mounted encoding device that will take in any HDMI signal, send it to the switch to be routed throughout the entire system. </a:t>
            </a:r>
          </a:p>
          <a:p>
            <a:pPr marL="0" indent="0">
              <a:buNone/>
            </a:pPr>
            <a:r>
              <a:rPr lang="en-US" b="1" dirty="0"/>
              <a:t>Front Ports:</a:t>
            </a:r>
          </a:p>
          <a:p>
            <a:pPr marL="0" indent="0">
              <a:buNone/>
            </a:pPr>
            <a:r>
              <a:rPr lang="en-US" dirty="0"/>
              <a:t>USB Host</a:t>
            </a:r>
          </a:p>
          <a:p>
            <a:pPr marL="0" indent="0">
              <a:buNone/>
            </a:pPr>
            <a:r>
              <a:rPr lang="en-US" dirty="0"/>
              <a:t>HDMI Input</a:t>
            </a:r>
          </a:p>
          <a:p>
            <a:pPr marL="0" indent="0">
              <a:buNone/>
            </a:pPr>
            <a:r>
              <a:rPr lang="en-US" dirty="0"/>
              <a:t>VGA Input with Audio</a:t>
            </a:r>
          </a:p>
          <a:p>
            <a:pPr marL="0" indent="0">
              <a:buNone/>
            </a:pPr>
            <a:r>
              <a:rPr lang="en-US" dirty="0"/>
              <a:t>RS-232 Control</a:t>
            </a:r>
          </a:p>
          <a:p>
            <a:pPr marL="0" indent="0">
              <a:buNone/>
            </a:pPr>
            <a:r>
              <a:rPr lang="en-US" b="1" dirty="0"/>
              <a:t>Back Ports:</a:t>
            </a:r>
          </a:p>
          <a:p>
            <a:pPr marL="0" indent="0">
              <a:buNone/>
            </a:pPr>
            <a:r>
              <a:rPr lang="en-US" dirty="0"/>
              <a:t>RJ-45 for link to network switch</a:t>
            </a:r>
          </a:p>
          <a:p>
            <a:pPr marL="0" indent="0">
              <a:buNone/>
            </a:pPr>
            <a:endParaRPr lang="en-US" dirty="0"/>
          </a:p>
          <a:p>
            <a:pPr lvl="1"/>
            <a:endParaRPr lang="en-US" sz="3000" dirty="0"/>
          </a:p>
          <a:p>
            <a:pPr marL="0" indent="0">
              <a:buNone/>
            </a:pPr>
            <a:endParaRPr lang="en-US" dirty="0"/>
          </a:p>
        </p:txBody>
      </p:sp>
      <p:sp>
        <p:nvSpPr>
          <p:cNvPr id="7" name="Title 4">
            <a:extLst>
              <a:ext uri="{FF2B5EF4-FFF2-40B4-BE49-F238E27FC236}">
                <a16:creationId xmlns:a16="http://schemas.microsoft.com/office/drawing/2014/main" id="{48D53A4F-C8AB-FB49-A17D-90A3CB9D8965}"/>
              </a:ext>
            </a:extLst>
          </p:cNvPr>
          <p:cNvSpPr>
            <a:spLocks noGrp="1"/>
          </p:cNvSpPr>
          <p:nvPr>
            <p:ph type="title"/>
          </p:nvPr>
        </p:nvSpPr>
        <p:spPr>
          <a:xfrm>
            <a:off x="528084" y="525556"/>
            <a:ext cx="7958331" cy="1077229"/>
          </a:xfrm>
        </p:spPr>
        <p:txBody>
          <a:bodyPr>
            <a:normAutofit/>
          </a:bodyPr>
          <a:lstStyle/>
          <a:p>
            <a:pPr algn="l"/>
            <a:r>
              <a:rPr lang="en-US" sz="3600" b="1" dirty="0"/>
              <a:t>Wall Plate Encoder</a:t>
            </a:r>
            <a:endParaRPr lang="en-US" b="1" dirty="0"/>
          </a:p>
        </p:txBody>
      </p:sp>
      <p:pic>
        <p:nvPicPr>
          <p:cNvPr id="4" name="Picture 3">
            <a:extLst>
              <a:ext uri="{FF2B5EF4-FFF2-40B4-BE49-F238E27FC236}">
                <a16:creationId xmlns:a16="http://schemas.microsoft.com/office/drawing/2014/main" id="{828237C0-11CF-D344-A4C5-0C69177F698F}"/>
              </a:ext>
            </a:extLst>
          </p:cNvPr>
          <p:cNvPicPr>
            <a:picLocks noChangeAspect="1"/>
          </p:cNvPicPr>
          <p:nvPr/>
        </p:nvPicPr>
        <p:blipFill>
          <a:blip r:embed="rId2"/>
          <a:srcRect/>
          <a:stretch/>
        </p:blipFill>
        <p:spPr>
          <a:xfrm>
            <a:off x="6324207" y="2329189"/>
            <a:ext cx="4324415" cy="4324415"/>
          </a:xfrm>
          <a:prstGeom prst="rect">
            <a:avLst/>
          </a:prstGeom>
        </p:spPr>
      </p:pic>
    </p:spTree>
    <p:extLst>
      <p:ext uri="{BB962C8B-B14F-4D97-AF65-F5344CB8AC3E}">
        <p14:creationId xmlns:p14="http://schemas.microsoft.com/office/powerpoint/2010/main" val="88217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035A3BBB-FFC7-914E-9F7C-6207671EA4DB}"/>
              </a:ext>
            </a:extLst>
          </p:cNvPr>
          <p:cNvPicPr>
            <a:picLocks noChangeAspect="1"/>
          </p:cNvPicPr>
          <p:nvPr/>
        </p:nvPicPr>
        <p:blipFill>
          <a:blip r:embed="rId2"/>
          <a:stretch>
            <a:fillRect/>
          </a:stretch>
        </p:blipFill>
        <p:spPr>
          <a:xfrm>
            <a:off x="532312" y="164260"/>
            <a:ext cx="4753791" cy="4712633"/>
          </a:xfrm>
          <a:prstGeom prst="rect">
            <a:avLst/>
          </a:prstGeom>
        </p:spPr>
      </p:pic>
      <p:pic>
        <p:nvPicPr>
          <p:cNvPr id="11" name="Picture 10" descr="A picture containing electronics, projector&#10;&#10;Description automatically generated">
            <a:extLst>
              <a:ext uri="{FF2B5EF4-FFF2-40B4-BE49-F238E27FC236}">
                <a16:creationId xmlns:a16="http://schemas.microsoft.com/office/drawing/2014/main" id="{887BA965-8239-ED4C-B43D-EBDDE35B7264}"/>
              </a:ext>
            </a:extLst>
          </p:cNvPr>
          <p:cNvPicPr>
            <a:picLocks noChangeAspect="1"/>
          </p:cNvPicPr>
          <p:nvPr/>
        </p:nvPicPr>
        <p:blipFill>
          <a:blip r:embed="rId3"/>
          <a:stretch>
            <a:fillRect/>
          </a:stretch>
        </p:blipFill>
        <p:spPr>
          <a:xfrm>
            <a:off x="4678682" y="3925498"/>
            <a:ext cx="4454434" cy="293250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F72816C-9750-F544-84F4-C0C5AC9E2A7A}"/>
              </a:ext>
            </a:extLst>
          </p:cNvPr>
          <p:cNvPicPr>
            <a:picLocks noChangeAspect="1"/>
          </p:cNvPicPr>
          <p:nvPr/>
        </p:nvPicPr>
        <p:blipFill>
          <a:blip r:embed="rId4"/>
          <a:stretch>
            <a:fillRect/>
          </a:stretch>
        </p:blipFill>
        <p:spPr>
          <a:xfrm>
            <a:off x="5428705" y="473340"/>
            <a:ext cx="6536647" cy="4325081"/>
          </a:xfrm>
          <a:prstGeom prst="rect">
            <a:avLst/>
          </a:prstGeom>
        </p:spPr>
      </p:pic>
    </p:spTree>
    <p:extLst>
      <p:ext uri="{BB962C8B-B14F-4D97-AF65-F5344CB8AC3E}">
        <p14:creationId xmlns:p14="http://schemas.microsoft.com/office/powerpoint/2010/main" val="663932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electronics&#10;&#10;Description automatically generated">
            <a:extLst>
              <a:ext uri="{FF2B5EF4-FFF2-40B4-BE49-F238E27FC236}">
                <a16:creationId xmlns:a16="http://schemas.microsoft.com/office/drawing/2014/main" id="{04254EC5-5E44-5642-B8D4-CB31C80AF54B}"/>
              </a:ext>
            </a:extLst>
          </p:cNvPr>
          <p:cNvPicPr>
            <a:picLocks noChangeAspect="1"/>
          </p:cNvPicPr>
          <p:nvPr/>
        </p:nvPicPr>
        <p:blipFill>
          <a:blip r:embed="rId2"/>
          <a:stretch>
            <a:fillRect/>
          </a:stretch>
        </p:blipFill>
        <p:spPr>
          <a:xfrm>
            <a:off x="2606609" y="0"/>
            <a:ext cx="6978781" cy="6822115"/>
          </a:xfrm>
          <a:prstGeom prst="rect">
            <a:avLst/>
          </a:prstGeom>
          <a:noFill/>
        </p:spPr>
      </p:pic>
    </p:spTree>
    <p:extLst>
      <p:ext uri="{BB962C8B-B14F-4D97-AF65-F5344CB8AC3E}">
        <p14:creationId xmlns:p14="http://schemas.microsoft.com/office/powerpoint/2010/main" val="744990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8DAC56B5-CEBE-9A44-B9DF-0504B885A8D4}"/>
              </a:ext>
            </a:extLst>
          </p:cNvPr>
          <p:cNvPicPr>
            <a:picLocks noGrp="1" noChangeAspect="1"/>
          </p:cNvPicPr>
          <p:nvPr>
            <p:ph idx="1"/>
          </p:nvPr>
        </p:nvPicPr>
        <p:blipFill>
          <a:blip r:embed="rId2"/>
          <a:stretch>
            <a:fillRect/>
          </a:stretch>
        </p:blipFill>
        <p:spPr>
          <a:xfrm>
            <a:off x="0" y="826185"/>
            <a:ext cx="12193368" cy="5205629"/>
          </a:xfrm>
        </p:spPr>
      </p:pic>
    </p:spTree>
    <p:extLst>
      <p:ext uri="{BB962C8B-B14F-4D97-AF65-F5344CB8AC3E}">
        <p14:creationId xmlns:p14="http://schemas.microsoft.com/office/powerpoint/2010/main" val="240904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F06E757-1C51-9641-80EF-012F80AC9E24}"/>
              </a:ext>
            </a:extLst>
          </p:cNvPr>
          <p:cNvPicPr>
            <a:picLocks noChangeAspect="1"/>
          </p:cNvPicPr>
          <p:nvPr/>
        </p:nvPicPr>
        <p:blipFill>
          <a:blip r:embed="rId2"/>
          <a:stretch>
            <a:fillRect/>
          </a:stretch>
        </p:blipFill>
        <p:spPr>
          <a:xfrm>
            <a:off x="10273720" y="5937235"/>
            <a:ext cx="1587500" cy="482600"/>
          </a:xfrm>
          <a:prstGeom prst="rect">
            <a:avLst/>
          </a:prstGeom>
        </p:spPr>
      </p:pic>
      <p:sp>
        <p:nvSpPr>
          <p:cNvPr id="8" name="Rectangle 7">
            <a:extLst>
              <a:ext uri="{FF2B5EF4-FFF2-40B4-BE49-F238E27FC236}">
                <a16:creationId xmlns:a16="http://schemas.microsoft.com/office/drawing/2014/main" id="{4F02BDED-95FE-8B41-93F0-41994471BE20}"/>
              </a:ext>
            </a:extLst>
          </p:cNvPr>
          <p:cNvSpPr/>
          <p:nvPr/>
        </p:nvSpPr>
        <p:spPr>
          <a:xfrm>
            <a:off x="9995694" y="5840778"/>
            <a:ext cx="616822" cy="307777"/>
          </a:xfrm>
          <a:prstGeom prst="rect">
            <a:avLst/>
          </a:prstGeom>
        </p:spPr>
        <p:txBody>
          <a:bodyPr wrap="square">
            <a:spAutoFit/>
          </a:bodyPr>
          <a:lstStyle/>
          <a:p>
            <a:r>
              <a:rPr lang="en-US" sz="1400" dirty="0">
                <a:latin typeface="Arial Rounded MT Bold" panose="020F0704030504030204" pitchFamily="34" charset="77"/>
              </a:rPr>
              <a:t>by</a:t>
            </a:r>
          </a:p>
        </p:txBody>
      </p:sp>
      <p:pic>
        <p:nvPicPr>
          <p:cNvPr id="9" name="Content Placeholder 9" descr="A picture containing drawing, clock&#10;&#10;Description automatically generated">
            <a:extLst>
              <a:ext uri="{FF2B5EF4-FFF2-40B4-BE49-F238E27FC236}">
                <a16:creationId xmlns:a16="http://schemas.microsoft.com/office/drawing/2014/main" id="{17570F0D-DFBE-2F46-BF05-F501CCED4295}"/>
              </a:ext>
            </a:extLst>
          </p:cNvPr>
          <p:cNvPicPr>
            <a:picLocks noChangeAspect="1"/>
          </p:cNvPicPr>
          <p:nvPr/>
        </p:nvPicPr>
        <p:blipFill>
          <a:blip r:embed="rId3"/>
          <a:stretch>
            <a:fillRect/>
          </a:stretch>
        </p:blipFill>
        <p:spPr>
          <a:xfrm>
            <a:off x="221311" y="173959"/>
            <a:ext cx="1732749" cy="922600"/>
          </a:xfrm>
          <a:prstGeom prst="rect">
            <a:avLst/>
          </a:prstGeom>
        </p:spPr>
      </p:pic>
      <p:sp>
        <p:nvSpPr>
          <p:cNvPr id="4" name="Title 3">
            <a:extLst>
              <a:ext uri="{FF2B5EF4-FFF2-40B4-BE49-F238E27FC236}">
                <a16:creationId xmlns:a16="http://schemas.microsoft.com/office/drawing/2014/main" id="{1FD5C953-0BDC-4F49-ADA3-F89BC3154183}"/>
              </a:ext>
            </a:extLst>
          </p:cNvPr>
          <p:cNvSpPr>
            <a:spLocks noGrp="1"/>
          </p:cNvSpPr>
          <p:nvPr>
            <p:ph type="title"/>
          </p:nvPr>
        </p:nvSpPr>
        <p:spPr>
          <a:xfrm>
            <a:off x="2490772" y="438165"/>
            <a:ext cx="7958331" cy="1077229"/>
          </a:xfrm>
        </p:spPr>
        <p:txBody>
          <a:bodyPr>
            <a:normAutofit/>
          </a:bodyPr>
          <a:lstStyle/>
          <a:p>
            <a:r>
              <a:rPr lang="en-US" b="1" dirty="0" err="1"/>
              <a:t>MXNet</a:t>
            </a:r>
            <a:r>
              <a:rPr lang="en-US" b="1" dirty="0"/>
              <a:t>, Why we are Different</a:t>
            </a:r>
            <a:endParaRPr lang="en-US" dirty="0"/>
          </a:p>
        </p:txBody>
      </p:sp>
      <p:sp>
        <p:nvSpPr>
          <p:cNvPr id="5" name="TextBox 4">
            <a:extLst>
              <a:ext uri="{FF2B5EF4-FFF2-40B4-BE49-F238E27FC236}">
                <a16:creationId xmlns:a16="http://schemas.microsoft.com/office/drawing/2014/main" id="{18EF517F-3A9F-0C44-89B9-0CC7C853C761}"/>
              </a:ext>
            </a:extLst>
          </p:cNvPr>
          <p:cNvSpPr txBox="1"/>
          <p:nvPr/>
        </p:nvSpPr>
        <p:spPr>
          <a:xfrm>
            <a:off x="1087685" y="1515394"/>
            <a:ext cx="10594848" cy="4801314"/>
          </a:xfrm>
          <a:prstGeom prst="rect">
            <a:avLst/>
          </a:prstGeom>
          <a:noFill/>
        </p:spPr>
        <p:txBody>
          <a:bodyPr wrap="square" rtlCol="0">
            <a:spAutoFit/>
          </a:bodyPr>
          <a:lstStyle/>
          <a:p>
            <a:r>
              <a:rPr lang="en-US" sz="1700" dirty="0"/>
              <a:t>All system Components Designed Engineered and Manufactured by Us </a:t>
            </a:r>
          </a:p>
          <a:p>
            <a:r>
              <a:rPr lang="en-US" sz="1700" i="1" dirty="0"/>
              <a:t>Our #1 goal is Ease of Deployment with a long-term stable solution</a:t>
            </a:r>
          </a:p>
          <a:p>
            <a:endParaRPr lang="en-US" sz="1700" i="1" dirty="0"/>
          </a:p>
          <a:p>
            <a:r>
              <a:rPr lang="en-US" sz="1700" dirty="0"/>
              <a:t>Fast Switching </a:t>
            </a:r>
          </a:p>
          <a:p>
            <a:r>
              <a:rPr lang="en-US" sz="1700" i="1" dirty="0"/>
              <a:t>Enable scaling for the fastest switching!</a:t>
            </a:r>
          </a:p>
          <a:p>
            <a:endParaRPr lang="en-US" sz="1700" i="1" dirty="0"/>
          </a:p>
          <a:p>
            <a:r>
              <a:rPr lang="en-US" sz="1700" dirty="0"/>
              <a:t>USB for Smart Boards and Interactive Displays</a:t>
            </a:r>
          </a:p>
          <a:p>
            <a:r>
              <a:rPr lang="en-US" sz="1700" i="1" dirty="0"/>
              <a:t>USB 2.0 support with </a:t>
            </a:r>
            <a:r>
              <a:rPr lang="en-US" sz="1700" i="1" dirty="0" err="1"/>
              <a:t>MXNet</a:t>
            </a:r>
            <a:endParaRPr lang="en-US" sz="1700" i="1" dirty="0"/>
          </a:p>
          <a:p>
            <a:endParaRPr lang="en-US" sz="1700" i="1" dirty="0"/>
          </a:p>
          <a:p>
            <a:r>
              <a:rPr lang="en-US" sz="1700" dirty="0"/>
              <a:t>Unlimited Video Walls</a:t>
            </a:r>
          </a:p>
          <a:p>
            <a:r>
              <a:rPr lang="en-US" sz="1700" i="1" dirty="0"/>
              <a:t>Configure and execute an unlimited amount of videowalls</a:t>
            </a:r>
          </a:p>
          <a:p>
            <a:endParaRPr lang="en-US" sz="1700" i="1" dirty="0"/>
          </a:p>
          <a:p>
            <a:r>
              <a:rPr lang="en-US" sz="1700" dirty="0"/>
              <a:t>Extensive Video Format Support</a:t>
            </a:r>
          </a:p>
          <a:p>
            <a:r>
              <a:rPr lang="en-US" sz="1700" i="1" dirty="0"/>
              <a:t>From 720p to 4K60 (4:4:4), with Interlaced to </a:t>
            </a:r>
          </a:p>
          <a:p>
            <a:r>
              <a:rPr lang="en-US" sz="1700" i="1" dirty="0"/>
              <a:t>progressive conversion</a:t>
            </a:r>
          </a:p>
          <a:p>
            <a:endParaRPr lang="en-US" sz="1700" i="1" dirty="0"/>
          </a:p>
          <a:p>
            <a:r>
              <a:rPr lang="en-US" sz="1700" dirty="0"/>
              <a:t>10-Year Warranty</a:t>
            </a:r>
          </a:p>
          <a:p>
            <a:r>
              <a:rPr lang="en-US" sz="1700" i="1" dirty="0"/>
              <a:t>Install with confidence</a:t>
            </a:r>
          </a:p>
        </p:txBody>
      </p:sp>
      <p:pic>
        <p:nvPicPr>
          <p:cNvPr id="6" name="Picture 5" descr="A picture containing text, indoor, person, ceiling&#10;&#10;Description automatically generated">
            <a:extLst>
              <a:ext uri="{FF2B5EF4-FFF2-40B4-BE49-F238E27FC236}">
                <a16:creationId xmlns:a16="http://schemas.microsoft.com/office/drawing/2014/main" id="{F8AC54C0-D1B5-7C41-8EA7-874DCF947846}"/>
              </a:ext>
            </a:extLst>
          </p:cNvPr>
          <p:cNvPicPr>
            <a:picLocks noChangeAspect="1"/>
          </p:cNvPicPr>
          <p:nvPr/>
        </p:nvPicPr>
        <p:blipFill>
          <a:blip r:embed="rId4"/>
          <a:stretch>
            <a:fillRect/>
          </a:stretch>
        </p:blipFill>
        <p:spPr>
          <a:xfrm>
            <a:off x="7295425" y="3566802"/>
            <a:ext cx="4298369" cy="1975093"/>
          </a:xfrm>
          <a:prstGeom prst="rect">
            <a:avLst/>
          </a:prstGeom>
        </p:spPr>
      </p:pic>
    </p:spTree>
    <p:extLst>
      <p:ext uri="{BB962C8B-B14F-4D97-AF65-F5344CB8AC3E}">
        <p14:creationId xmlns:p14="http://schemas.microsoft.com/office/powerpoint/2010/main" val="206916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DEE7-64D1-B646-9C5B-844EBB6665ED}"/>
              </a:ext>
            </a:extLst>
          </p:cNvPr>
          <p:cNvSpPr>
            <a:spLocks noGrp="1"/>
          </p:cNvSpPr>
          <p:nvPr>
            <p:ph type="title"/>
          </p:nvPr>
        </p:nvSpPr>
        <p:spPr>
          <a:xfrm>
            <a:off x="3042582" y="471424"/>
            <a:ext cx="8596668" cy="1320800"/>
          </a:xfrm>
        </p:spPr>
        <p:txBody>
          <a:bodyPr/>
          <a:lstStyle/>
          <a:p>
            <a:r>
              <a:rPr lang="en-US" b="1" dirty="0"/>
              <a:t>Optimization Tools</a:t>
            </a:r>
            <a:br>
              <a:rPr lang="en-US" dirty="0"/>
            </a:br>
            <a:endParaRPr lang="en-US" dirty="0"/>
          </a:p>
        </p:txBody>
      </p:sp>
      <p:sp>
        <p:nvSpPr>
          <p:cNvPr id="4" name="TextBox 3">
            <a:extLst>
              <a:ext uri="{FF2B5EF4-FFF2-40B4-BE49-F238E27FC236}">
                <a16:creationId xmlns:a16="http://schemas.microsoft.com/office/drawing/2014/main" id="{EC2FA197-DD54-C546-A53E-9A62E56819BB}"/>
              </a:ext>
            </a:extLst>
          </p:cNvPr>
          <p:cNvSpPr txBox="1"/>
          <p:nvPr/>
        </p:nvSpPr>
        <p:spPr>
          <a:xfrm>
            <a:off x="494770" y="1589601"/>
            <a:ext cx="10811984" cy="5170646"/>
          </a:xfrm>
          <a:prstGeom prst="rect">
            <a:avLst/>
          </a:prstGeom>
          <a:noFill/>
        </p:spPr>
        <p:txBody>
          <a:bodyPr wrap="square" numCol="2" rtlCol="0">
            <a:spAutoFit/>
          </a:bodyPr>
          <a:lstStyle/>
          <a:p>
            <a:pPr marL="342900" indent="-342900">
              <a:buFont typeface="Arial" panose="020B0604020202020204" pitchFamily="34" charset="0"/>
              <a:buChar char="•"/>
            </a:pPr>
            <a:r>
              <a:rPr lang="en-US" dirty="0"/>
              <a:t>Scaling</a:t>
            </a:r>
            <a:r>
              <a:rPr lang="en-US" sz="1600" dirty="0"/>
              <a:t> </a:t>
            </a:r>
          </a:p>
          <a:p>
            <a:r>
              <a:rPr lang="en-US" sz="1600" dirty="0"/>
              <a:t>You choose the resolution</a:t>
            </a:r>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r>
              <a:rPr lang="en-US" dirty="0"/>
              <a:t>Format Conversion</a:t>
            </a:r>
          </a:p>
          <a:p>
            <a:r>
              <a:rPr lang="en-US" sz="1600" dirty="0"/>
              <a:t>Interlaced to Progressive</a:t>
            </a:r>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r>
              <a:rPr lang="en-US" dirty="0"/>
              <a:t>Configuration of Unlimited Video Walls</a:t>
            </a:r>
          </a:p>
          <a:p>
            <a:r>
              <a:rPr lang="en-US" sz="1600" dirty="0" err="1"/>
              <a:t>MXNet</a:t>
            </a:r>
            <a:r>
              <a:rPr lang="en-US" sz="1600" dirty="0"/>
              <a:t> is built to work with unlimited number of video wall</a:t>
            </a:r>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r>
              <a:rPr lang="en-US" dirty="0" err="1"/>
              <a:t>AVPro</a:t>
            </a:r>
            <a:r>
              <a:rPr lang="en-US" dirty="0"/>
              <a:t> Switch</a:t>
            </a:r>
          </a:p>
          <a:p>
            <a:r>
              <a:rPr lang="en-US" sz="1600" dirty="0"/>
              <a:t>We built a Network Switch for AV that requires zero configuration, with plenty of horsepower for POE and works with industry standard products</a:t>
            </a:r>
          </a:p>
          <a:p>
            <a:endParaRPr lang="en-US" sz="1600" dirty="0"/>
          </a:p>
          <a:p>
            <a:pPr marL="342900" indent="-342900">
              <a:buFont typeface="Arial" panose="020B0604020202020204" pitchFamily="34" charset="0"/>
              <a:buChar char="•"/>
            </a:pPr>
            <a:r>
              <a:rPr lang="en-US" dirty="0"/>
              <a:t>Low Power Consumption (NO FANS)</a:t>
            </a:r>
          </a:p>
          <a:p>
            <a:r>
              <a:rPr lang="en-US" sz="1600" dirty="0"/>
              <a:t>A low power signal is easier on the ecosystem components, ensuring long lasting stable installations</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r>
              <a:rPr lang="en-US" dirty="0"/>
              <a:t>Bi-Directional IR and RS-232 </a:t>
            </a:r>
          </a:p>
          <a:p>
            <a:r>
              <a:rPr lang="en-US" sz="1600" dirty="0"/>
              <a:t>Unlimited repeating and routing</a:t>
            </a:r>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r>
              <a:rPr lang="en-US" dirty="0"/>
              <a:t>Output Color Space Configuration </a:t>
            </a:r>
          </a:p>
          <a:p>
            <a:r>
              <a:rPr lang="en-US" sz="1600" dirty="0"/>
              <a:t>YUV or RGB you choose</a:t>
            </a:r>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r>
              <a:rPr lang="en-US" dirty="0"/>
              <a:t>HDR Metadata Control </a:t>
            </a:r>
          </a:p>
          <a:p>
            <a:r>
              <a:rPr lang="en-US" sz="1600" dirty="0"/>
              <a:t>Ability to force it on, turn it off, or leave it native</a:t>
            </a:r>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r>
              <a:rPr lang="en-US" dirty="0"/>
              <a:t>Bandwidth Management </a:t>
            </a:r>
          </a:p>
          <a:p>
            <a:r>
              <a:rPr lang="en-US" sz="1600" dirty="0"/>
              <a:t>Allows you to vary the bandwidth based on format requirement, allows you to manage your bandwidth</a:t>
            </a:r>
          </a:p>
          <a:p>
            <a:endParaRPr lang="en-US" sz="1600" dirty="0"/>
          </a:p>
          <a:p>
            <a:pPr marL="285750" indent="-285750">
              <a:buFont typeface="Arial" panose="020B0604020202020204" pitchFamily="34" charset="0"/>
              <a:buChar char="•"/>
            </a:pPr>
            <a:r>
              <a:rPr lang="en-US" dirty="0"/>
              <a:t>3</a:t>
            </a:r>
            <a:r>
              <a:rPr lang="en-US" baseline="30000" dirty="0"/>
              <a:t>rd</a:t>
            </a:r>
            <a:r>
              <a:rPr lang="en-US" dirty="0"/>
              <a:t> Party Switch and Control System Support</a:t>
            </a:r>
          </a:p>
          <a:p>
            <a:r>
              <a:rPr lang="en-US" sz="1600" dirty="0"/>
              <a:t>You can use Cisco, </a:t>
            </a:r>
            <a:r>
              <a:rPr lang="en-US" sz="1600" dirty="0" err="1"/>
              <a:t>Luxul</a:t>
            </a:r>
            <a:r>
              <a:rPr lang="en-US" sz="1600" dirty="0"/>
              <a:t>, </a:t>
            </a:r>
            <a:r>
              <a:rPr lang="en-US" sz="1600" dirty="0" err="1"/>
              <a:t>Netgear</a:t>
            </a:r>
            <a:r>
              <a:rPr lang="en-US" sz="1600" dirty="0"/>
              <a:t> Network switches and Control systems like Crestron, Q-SYS, </a:t>
            </a:r>
            <a:r>
              <a:rPr lang="en-US" sz="1600" dirty="0" err="1"/>
              <a:t>ect</a:t>
            </a:r>
            <a:endParaRPr lang="en-US" sz="1600" dirty="0"/>
          </a:p>
          <a:p>
            <a:endParaRPr lang="en-US" dirty="0"/>
          </a:p>
        </p:txBody>
      </p:sp>
      <p:pic>
        <p:nvPicPr>
          <p:cNvPr id="5" name="Content Placeholder 9" descr="A picture containing drawing, clock&#10;&#10;Description automatically generated">
            <a:extLst>
              <a:ext uri="{FF2B5EF4-FFF2-40B4-BE49-F238E27FC236}">
                <a16:creationId xmlns:a16="http://schemas.microsoft.com/office/drawing/2014/main" id="{1E933A92-6461-7B41-A896-5B1765670F44}"/>
              </a:ext>
            </a:extLst>
          </p:cNvPr>
          <p:cNvPicPr>
            <a:picLocks noChangeAspect="1"/>
          </p:cNvPicPr>
          <p:nvPr/>
        </p:nvPicPr>
        <p:blipFill>
          <a:blip r:embed="rId2"/>
          <a:stretch>
            <a:fillRect/>
          </a:stretch>
        </p:blipFill>
        <p:spPr>
          <a:xfrm>
            <a:off x="708854" y="285109"/>
            <a:ext cx="2099546" cy="1117900"/>
          </a:xfrm>
          <a:prstGeom prst="rect">
            <a:avLst/>
          </a:prstGeom>
        </p:spPr>
      </p:pic>
    </p:spTree>
    <p:extLst>
      <p:ext uri="{BB962C8B-B14F-4D97-AF65-F5344CB8AC3E}">
        <p14:creationId xmlns:p14="http://schemas.microsoft.com/office/powerpoint/2010/main" val="4061943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F06E757-1C51-9641-80EF-012F80AC9E24}"/>
              </a:ext>
            </a:extLst>
          </p:cNvPr>
          <p:cNvPicPr>
            <a:picLocks noChangeAspect="1"/>
          </p:cNvPicPr>
          <p:nvPr/>
        </p:nvPicPr>
        <p:blipFill>
          <a:blip r:embed="rId2"/>
          <a:stretch>
            <a:fillRect/>
          </a:stretch>
        </p:blipFill>
        <p:spPr>
          <a:xfrm>
            <a:off x="10273720" y="5937235"/>
            <a:ext cx="1587500" cy="482600"/>
          </a:xfrm>
          <a:prstGeom prst="rect">
            <a:avLst/>
          </a:prstGeom>
        </p:spPr>
      </p:pic>
      <p:sp>
        <p:nvSpPr>
          <p:cNvPr id="8" name="Rectangle 7">
            <a:extLst>
              <a:ext uri="{FF2B5EF4-FFF2-40B4-BE49-F238E27FC236}">
                <a16:creationId xmlns:a16="http://schemas.microsoft.com/office/drawing/2014/main" id="{4F02BDED-95FE-8B41-93F0-41994471BE20}"/>
              </a:ext>
            </a:extLst>
          </p:cNvPr>
          <p:cNvSpPr/>
          <p:nvPr/>
        </p:nvSpPr>
        <p:spPr>
          <a:xfrm>
            <a:off x="9995694" y="5840778"/>
            <a:ext cx="616822" cy="307777"/>
          </a:xfrm>
          <a:prstGeom prst="rect">
            <a:avLst/>
          </a:prstGeom>
        </p:spPr>
        <p:txBody>
          <a:bodyPr wrap="square">
            <a:spAutoFit/>
          </a:bodyPr>
          <a:lstStyle/>
          <a:p>
            <a:r>
              <a:rPr lang="en-US" sz="1400" dirty="0">
                <a:latin typeface="Arial Rounded MT Bold" panose="020F0704030504030204" pitchFamily="34" charset="77"/>
              </a:rPr>
              <a:t>by</a:t>
            </a:r>
          </a:p>
        </p:txBody>
      </p:sp>
      <p:pic>
        <p:nvPicPr>
          <p:cNvPr id="9" name="Content Placeholder 9" descr="A picture containing drawing, clock&#10;&#10;Description automatically generated">
            <a:extLst>
              <a:ext uri="{FF2B5EF4-FFF2-40B4-BE49-F238E27FC236}">
                <a16:creationId xmlns:a16="http://schemas.microsoft.com/office/drawing/2014/main" id="{17570F0D-DFBE-2F46-BF05-F501CCED4295}"/>
              </a:ext>
            </a:extLst>
          </p:cNvPr>
          <p:cNvPicPr>
            <a:picLocks noChangeAspect="1"/>
          </p:cNvPicPr>
          <p:nvPr/>
        </p:nvPicPr>
        <p:blipFill>
          <a:blip r:embed="rId3"/>
          <a:stretch>
            <a:fillRect/>
          </a:stretch>
        </p:blipFill>
        <p:spPr>
          <a:xfrm>
            <a:off x="708854" y="285109"/>
            <a:ext cx="2099546" cy="1117900"/>
          </a:xfrm>
          <a:prstGeom prst="rect">
            <a:avLst/>
          </a:prstGeom>
        </p:spPr>
      </p:pic>
      <p:sp>
        <p:nvSpPr>
          <p:cNvPr id="4" name="Title 3">
            <a:extLst>
              <a:ext uri="{FF2B5EF4-FFF2-40B4-BE49-F238E27FC236}">
                <a16:creationId xmlns:a16="http://schemas.microsoft.com/office/drawing/2014/main" id="{1FD5C953-0BDC-4F49-ADA3-F89BC3154183}"/>
              </a:ext>
            </a:extLst>
          </p:cNvPr>
          <p:cNvSpPr>
            <a:spLocks noGrp="1"/>
          </p:cNvSpPr>
          <p:nvPr>
            <p:ph type="title"/>
          </p:nvPr>
        </p:nvSpPr>
        <p:spPr>
          <a:xfrm>
            <a:off x="3397897" y="457200"/>
            <a:ext cx="7958331" cy="1077229"/>
          </a:xfrm>
        </p:spPr>
        <p:txBody>
          <a:bodyPr>
            <a:normAutofit fontScale="90000"/>
          </a:bodyPr>
          <a:lstStyle/>
          <a:p>
            <a:r>
              <a:rPr lang="en-US" b="1" dirty="0"/>
              <a:t>Integrators Diagnostics/Troubleshooting Tools</a:t>
            </a:r>
            <a:endParaRPr lang="en-US" dirty="0"/>
          </a:p>
        </p:txBody>
      </p:sp>
      <p:sp>
        <p:nvSpPr>
          <p:cNvPr id="5" name="TextBox 4">
            <a:extLst>
              <a:ext uri="{FF2B5EF4-FFF2-40B4-BE49-F238E27FC236}">
                <a16:creationId xmlns:a16="http://schemas.microsoft.com/office/drawing/2014/main" id="{18EF517F-3A9F-0C44-89B9-0CC7C853C761}"/>
              </a:ext>
            </a:extLst>
          </p:cNvPr>
          <p:cNvSpPr txBox="1"/>
          <p:nvPr/>
        </p:nvSpPr>
        <p:spPr>
          <a:xfrm>
            <a:off x="432721" y="1657149"/>
            <a:ext cx="9871384" cy="4616648"/>
          </a:xfrm>
          <a:prstGeom prst="rect">
            <a:avLst/>
          </a:prstGeom>
          <a:noFill/>
        </p:spPr>
        <p:txBody>
          <a:bodyPr wrap="square" rtlCol="0">
            <a:spAutoFit/>
          </a:bodyPr>
          <a:lstStyle/>
          <a:p>
            <a:r>
              <a:rPr lang="en-US" sz="2400" dirty="0"/>
              <a:t>Hot Plug Event Control</a:t>
            </a:r>
          </a:p>
          <a:p>
            <a:r>
              <a:rPr lang="en-US" dirty="0"/>
              <a:t>Stop manually unplugging and plugging in HDMI cables when you want a Hot Plug Event</a:t>
            </a:r>
          </a:p>
          <a:p>
            <a:r>
              <a:rPr lang="en-US" sz="2400" dirty="0"/>
              <a:t>OTA Remote Firmware Updates </a:t>
            </a:r>
          </a:p>
          <a:p>
            <a:r>
              <a:rPr lang="en-US" dirty="0"/>
              <a:t>Save’s time, travel and headache managing firmware remotely</a:t>
            </a:r>
          </a:p>
          <a:p>
            <a:r>
              <a:rPr lang="en-US" sz="2400" dirty="0"/>
              <a:t>Data Window </a:t>
            </a:r>
          </a:p>
          <a:p>
            <a:r>
              <a:rPr lang="en-US" dirty="0"/>
              <a:t>Quick Visual access to IP address, Alias and MAC address</a:t>
            </a:r>
          </a:p>
          <a:p>
            <a:r>
              <a:rPr lang="en-US" sz="2400" dirty="0"/>
              <a:t>HDMI Signal Diagnostics </a:t>
            </a:r>
          </a:p>
          <a:p>
            <a:r>
              <a:rPr lang="en-US" dirty="0"/>
              <a:t>View characteristics of incoming/outgoing signals</a:t>
            </a:r>
          </a:p>
          <a:p>
            <a:r>
              <a:rPr lang="en-US" sz="2400" dirty="0"/>
              <a:t>Network Strength Diagnostics </a:t>
            </a:r>
          </a:p>
          <a:p>
            <a:r>
              <a:rPr lang="en-US" dirty="0"/>
              <a:t>View characteristics of network health</a:t>
            </a:r>
          </a:p>
          <a:p>
            <a:r>
              <a:rPr lang="en-US" sz="2400" dirty="0"/>
              <a:t>EDID management</a:t>
            </a:r>
          </a:p>
          <a:p>
            <a:r>
              <a:rPr lang="en-US" dirty="0"/>
              <a:t>You choose the signal format </a:t>
            </a:r>
          </a:p>
          <a:p>
            <a:r>
              <a:rPr lang="en-US" sz="2400" dirty="0"/>
              <a:t>Remote Monitoring</a:t>
            </a:r>
          </a:p>
          <a:p>
            <a:r>
              <a:rPr lang="en-US" dirty="0"/>
              <a:t>Works with 3rd Party Control Systems</a:t>
            </a:r>
          </a:p>
        </p:txBody>
      </p:sp>
      <p:pic>
        <p:nvPicPr>
          <p:cNvPr id="11" name="Picture 10">
            <a:extLst>
              <a:ext uri="{FF2B5EF4-FFF2-40B4-BE49-F238E27FC236}">
                <a16:creationId xmlns:a16="http://schemas.microsoft.com/office/drawing/2014/main" id="{FFA2EC14-3EA4-A442-8FD4-1FFFAC0C69A5}"/>
              </a:ext>
            </a:extLst>
          </p:cNvPr>
          <p:cNvPicPr>
            <a:picLocks noChangeAspect="1"/>
          </p:cNvPicPr>
          <p:nvPr/>
        </p:nvPicPr>
        <p:blipFill>
          <a:blip r:embed="rId4"/>
          <a:srcRect/>
          <a:stretch/>
        </p:blipFill>
        <p:spPr>
          <a:xfrm>
            <a:off x="6096001" y="3788070"/>
            <a:ext cx="5765220" cy="2729194"/>
          </a:xfrm>
          <a:prstGeom prst="rect">
            <a:avLst/>
          </a:prstGeom>
        </p:spPr>
      </p:pic>
    </p:spTree>
    <p:extLst>
      <p:ext uri="{BB962C8B-B14F-4D97-AF65-F5344CB8AC3E}">
        <p14:creationId xmlns:p14="http://schemas.microsoft.com/office/powerpoint/2010/main" val="313161445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65138E35283E4B81ACE65703FBC29D" ma:contentTypeVersion="13" ma:contentTypeDescription="Create a new document." ma:contentTypeScope="" ma:versionID="b5375fbcc0361fd24b30a89f93489e97">
  <xsd:schema xmlns:xsd="http://www.w3.org/2001/XMLSchema" xmlns:xs="http://www.w3.org/2001/XMLSchema" xmlns:p="http://schemas.microsoft.com/office/2006/metadata/properties" xmlns:ns2="4324c4ee-7d6e-4e2a-91bd-47ee3292681d" xmlns:ns3="3b33510c-ccdb-4c25-89c7-2900795cf045" targetNamespace="http://schemas.microsoft.com/office/2006/metadata/properties" ma:root="true" ma:fieldsID="dceff2dbc052248de39a835557cb3923" ns2:_="" ns3:_="">
    <xsd:import namespace="4324c4ee-7d6e-4e2a-91bd-47ee3292681d"/>
    <xsd:import namespace="3b33510c-ccdb-4c25-89c7-2900795cf04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24c4ee-7d6e-4e2a-91bd-47ee32926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33510c-ccdb-4c25-89c7-2900795cf0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700374-2ECE-454F-8B78-1497403410BC}">
  <ds:schemaRefs>
    <ds:schemaRef ds:uri="http://schemas.microsoft.com/sharepoint/v3/contenttype/forms"/>
  </ds:schemaRefs>
</ds:datastoreItem>
</file>

<file path=customXml/itemProps2.xml><?xml version="1.0" encoding="utf-8"?>
<ds:datastoreItem xmlns:ds="http://schemas.openxmlformats.org/officeDocument/2006/customXml" ds:itemID="{8B34188C-6826-4909-8C48-C8F0644029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24c4ee-7d6e-4e2a-91bd-47ee3292681d"/>
    <ds:schemaRef ds:uri="3b33510c-ccdb-4c25-89c7-2900795cf0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43D335-C53E-41B9-BAB1-9CF76C0F881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{B4133DD7-A639-A74C-9257-9AF54813890C}tf10001060</Template>
  <TotalTime>12556</TotalTime>
  <Words>633</Words>
  <Application>Microsoft Macintosh PowerPoint</Application>
  <PresentationFormat>Widescreen</PresentationFormat>
  <Paragraphs>107</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Rounded MT Bold</vt:lpstr>
      <vt:lpstr>Trebuchet MS</vt:lpstr>
      <vt:lpstr>Wingdings</vt:lpstr>
      <vt:lpstr>Wingdings 3</vt:lpstr>
      <vt:lpstr>Facet</vt:lpstr>
      <vt:lpstr>PowerPoint Presentation</vt:lpstr>
      <vt:lpstr>What is the MXNet Ecosystem? </vt:lpstr>
      <vt:lpstr>Wall Plate Encoder</vt:lpstr>
      <vt:lpstr>PowerPoint Presentation</vt:lpstr>
      <vt:lpstr>PowerPoint Presentation</vt:lpstr>
      <vt:lpstr>PowerPoint Presentation</vt:lpstr>
      <vt:lpstr>MXNet, Why we are Different</vt:lpstr>
      <vt:lpstr>Optimization Tools </vt:lpstr>
      <vt:lpstr>Integrators Diagnostics/Troubleshooting Tools</vt:lpstr>
      <vt:lpstr>PowerPoint Presentation</vt:lpstr>
      <vt:lpstr>PowerPoint Presentation</vt:lpstr>
      <vt:lpstr>Benefits to Your Customer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 . .</dc:title>
  <dc:creator>John Tumbleson</dc:creator>
  <cp:lastModifiedBy>Tom Devine</cp:lastModifiedBy>
  <cp:revision>231</cp:revision>
  <dcterms:created xsi:type="dcterms:W3CDTF">2020-12-14T18:52:09Z</dcterms:created>
  <dcterms:modified xsi:type="dcterms:W3CDTF">2021-10-19T14:51:40Z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0x0101009965138E35283E4B81ACE65703FBC29D</vt:lpwstr>
  </property>
</Properties>
</file>